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5143500" type="screen16x9"/>
  <p:notesSz cx="6858000" cy="9144000"/>
  <p:embeddedFontLst>
    <p:embeddedFont>
      <p:font typeface="Barlow" panose="02020500000000000000" charset="0"/>
      <p:regular r:id="rId17"/>
      <p:bold r:id="rId18"/>
      <p:italic r:id="rId19"/>
      <p:boldItalic r:id="rId20"/>
    </p:embeddedFont>
    <p:embeddedFont>
      <p:font typeface="Barlow Light" panose="02020500000000000000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mic Sans MS" panose="030F0702030302020204" pitchFamily="66" charset="0"/>
      <p:regular r:id="rId29"/>
      <p:bold r:id="rId30"/>
      <p:italic r:id="rId31"/>
      <p:boldItalic r:id="rId32"/>
    </p:embeddedFont>
    <p:embeddedFont>
      <p:font typeface="Raleway" panose="02020500000000000000" charset="0"/>
      <p:regular r:id="rId33"/>
      <p:bold r:id="rId34"/>
      <p:italic r:id="rId35"/>
      <p:boldItalic r:id="rId36"/>
    </p:embeddedFont>
    <p:embeddedFont>
      <p:font typeface="Raleway SemiBold" panose="02020500000000000000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22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759a45f21b_3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759a45f21b_3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759a45f21b_7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759a45f21b_7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75a57214b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75a57214b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759a45f21b_7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759a45f21b_7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759a45f21b_7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759a45f21b_7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759a45f21b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759a45f21b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759a45f21b_7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759a45f21b_7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759a45f21b_6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759a45f21b_6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759a45f21b_7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759a45f21b_7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759a45f21b_7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759a45f21b_7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759a45f21b_13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759a45f21b_13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2"/>
          <p:cNvGrpSpPr/>
          <p:nvPr/>
        </p:nvGrpSpPr>
        <p:grpSpPr>
          <a:xfrm>
            <a:off x="5122427" y="668001"/>
            <a:ext cx="3841143" cy="3893303"/>
            <a:chOff x="5122427" y="668001"/>
            <a:chExt cx="3841143" cy="3893303"/>
          </a:xfrm>
        </p:grpSpPr>
        <p:grpSp>
          <p:nvGrpSpPr>
            <p:cNvPr id="64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65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2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204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222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3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290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29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3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304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0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33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6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23925" y="1863600"/>
            <a:ext cx="421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以太坊原理與應用開發</a:t>
            </a:r>
            <a:endParaRPr sz="3200"/>
          </a:p>
        </p:txBody>
      </p:sp>
      <p:sp>
        <p:nvSpPr>
          <p:cNvPr id="339" name="Google Shape;339;p12"/>
          <p:cNvSpPr txBox="1">
            <a:spLocks noGrp="1"/>
          </p:cNvSpPr>
          <p:nvPr>
            <p:ph type="ctrTitle"/>
          </p:nvPr>
        </p:nvSpPr>
        <p:spPr>
          <a:xfrm>
            <a:off x="875400" y="2865175"/>
            <a:ext cx="1271700" cy="84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000000"/>
              </a:solidFill>
            </a:endParaRPr>
          </a:p>
        </p:txBody>
      </p:sp>
      <p:sp>
        <p:nvSpPr>
          <p:cNvPr id="340" name="Google Shape;340;p12"/>
          <p:cNvSpPr txBox="1">
            <a:spLocks noGrp="1"/>
          </p:cNvSpPr>
          <p:nvPr>
            <p:ph type="ctrTitle"/>
          </p:nvPr>
        </p:nvSpPr>
        <p:spPr>
          <a:xfrm>
            <a:off x="875400" y="3575600"/>
            <a:ext cx="3455400" cy="84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題目:  濫魚充數</a:t>
            </a:r>
            <a:endParaRPr sz="3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2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801" name="Google Shape;801;p22"/>
          <p:cNvSpPr txBox="1">
            <a:spLocks noGrp="1"/>
          </p:cNvSpPr>
          <p:nvPr>
            <p:ph type="title" idx="4294967295"/>
          </p:nvPr>
        </p:nvSpPr>
        <p:spPr>
          <a:xfrm>
            <a:off x="457200" y="605600"/>
            <a:ext cx="5640900" cy="62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卡片圖庫</a:t>
            </a:r>
            <a:endParaRPr sz="3600"/>
          </a:p>
        </p:txBody>
      </p:sp>
      <p:grpSp>
        <p:nvGrpSpPr>
          <p:cNvPr id="802" name="Google Shape;802;p22"/>
          <p:cNvGrpSpPr/>
          <p:nvPr/>
        </p:nvGrpSpPr>
        <p:grpSpPr>
          <a:xfrm>
            <a:off x="1255874" y="1961352"/>
            <a:ext cx="6879160" cy="2836106"/>
            <a:chOff x="342525" y="1226288"/>
            <a:chExt cx="7917090" cy="3612414"/>
          </a:xfrm>
        </p:grpSpPr>
        <p:pic>
          <p:nvPicPr>
            <p:cNvPr id="803" name="Google Shape;803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42525" y="1226300"/>
              <a:ext cx="2741100" cy="3612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4" name="Google Shape;804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083625" y="1226288"/>
              <a:ext cx="2587989" cy="3612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5" name="Google Shape;805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71626" y="1226300"/>
              <a:ext cx="2587989" cy="36124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06" name="Google Shape;806;p22"/>
          <p:cNvSpPr txBox="1"/>
          <p:nvPr/>
        </p:nvSpPr>
        <p:spPr>
          <a:xfrm>
            <a:off x="1416400" y="1407550"/>
            <a:ext cx="1861800" cy="5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800"/>
              <a:t>建議食用</a:t>
            </a:r>
            <a:endParaRPr sz="1800"/>
          </a:p>
        </p:txBody>
      </p:sp>
      <p:sp>
        <p:nvSpPr>
          <p:cNvPr id="807" name="Google Shape;807;p22"/>
          <p:cNvSpPr txBox="1"/>
          <p:nvPr/>
        </p:nvSpPr>
        <p:spPr>
          <a:xfrm>
            <a:off x="3337500" y="1407550"/>
            <a:ext cx="2469000" cy="5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800"/>
              <a:t>考慮後再食用</a:t>
            </a:r>
            <a:endParaRPr sz="1800"/>
          </a:p>
        </p:txBody>
      </p:sp>
      <p:sp>
        <p:nvSpPr>
          <p:cNvPr id="808" name="Google Shape;808;p22"/>
          <p:cNvSpPr txBox="1"/>
          <p:nvPr/>
        </p:nvSpPr>
        <p:spPr>
          <a:xfrm>
            <a:off x="5957300" y="1407550"/>
            <a:ext cx="1652100" cy="5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800"/>
              <a:t>避免食用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2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814" name="Google Shape;814;p23"/>
          <p:cNvSpPr txBox="1">
            <a:spLocks noGrp="1"/>
          </p:cNvSpPr>
          <p:nvPr>
            <p:ph type="title" idx="4294967295"/>
          </p:nvPr>
        </p:nvSpPr>
        <p:spPr>
          <a:xfrm>
            <a:off x="457200" y="605600"/>
            <a:ext cx="5640900" cy="62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魚卡交易機制</a:t>
            </a:r>
            <a:endParaRPr sz="3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15" name="Google Shape;815;p23"/>
          <p:cNvSpPr txBox="1"/>
          <p:nvPr/>
        </p:nvSpPr>
        <p:spPr>
          <a:xfrm>
            <a:off x="623100" y="1306975"/>
            <a:ext cx="7636200" cy="24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每個帳戶初始給予一定額度的 coin</a:t>
            </a:r>
            <a:endParaRPr sz="1800"/>
          </a:p>
          <a:p>
            <a:pPr marL="457200" lvl="0" indent="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800"/>
              <a:t>(遊戲裡內的coin專門充當交易卡片之手續費)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可透過交易等級較高卡片獲得等級較低的卡片與一定額度的 coin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卡片無法轉換成 coin</a:t>
            </a:r>
            <a:endParaRPr sz="1800"/>
          </a:p>
        </p:txBody>
      </p:sp>
      <p:sp>
        <p:nvSpPr>
          <p:cNvPr id="816" name="Google Shape;816;p2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817" name="Google Shape;817;p23"/>
          <p:cNvGrpSpPr/>
          <p:nvPr/>
        </p:nvGrpSpPr>
        <p:grpSpPr>
          <a:xfrm>
            <a:off x="6596255" y="55812"/>
            <a:ext cx="2052766" cy="2309785"/>
            <a:chOff x="2183550" y="65875"/>
            <a:chExt cx="4483981" cy="4807045"/>
          </a:xfrm>
        </p:grpSpPr>
        <p:sp>
          <p:nvSpPr>
            <p:cNvPr id="818" name="Google Shape;818;p23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23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23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p23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2" name="Google Shape;822;p23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p23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p23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p23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p23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7" name="Google Shape;827;p23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p23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p23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0" name="Google Shape;830;p23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23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23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23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23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23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23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23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23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23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40" name="Google Shape;840;p23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841" name="Google Shape;841;p23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842" name="Google Shape;842;p23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3" name="Google Shape;843;p23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4" name="Google Shape;844;p23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845" name="Google Shape;845;p23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846" name="Google Shape;846;p23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3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848" name="Google Shape;848;p23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9" name="Google Shape;849;p23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0" name="Google Shape;850;p23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1" name="Google Shape;851;p23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2" name="Google Shape;852;p23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3" name="Google Shape;853;p23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4" name="Google Shape;854;p23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5" name="Google Shape;855;p23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6" name="Google Shape;856;p23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7" name="Google Shape;857;p23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8" name="Google Shape;858;p23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9" name="Google Shape;859;p23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0" name="Google Shape;860;p23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1" name="Google Shape;861;p23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2" name="Google Shape;862;p23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3" name="Google Shape;863;p23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4" name="Google Shape;864;p23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5" name="Google Shape;865;p23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6" name="Google Shape;866;p23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7" name="Google Shape;867;p23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8" name="Google Shape;868;p23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9" name="Google Shape;869;p23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0" name="Google Shape;870;p23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1" name="Google Shape;871;p23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2" name="Google Shape;872;p23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3" name="Google Shape;873;p23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4" name="Google Shape;874;p23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5" name="Google Shape;875;p23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6" name="Google Shape;876;p23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7" name="Google Shape;877;p23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8" name="Google Shape;878;p23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9" name="Google Shape;879;p23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0" name="Google Shape;880;p23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1" name="Google Shape;881;p23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2" name="Google Shape;882;p23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3" name="Google Shape;883;p23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4" name="Google Shape;884;p23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5" name="Google Shape;885;p23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6" name="Google Shape;886;p23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7" name="Google Shape;887;p23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8" name="Google Shape;888;p23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9" name="Google Shape;889;p23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0" name="Google Shape;890;p23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1" name="Google Shape;891;p23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2" name="Google Shape;892;p23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3" name="Google Shape;893;p23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4" name="Google Shape;894;p23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5" name="Google Shape;895;p23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6" name="Google Shape;896;p23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7" name="Google Shape;897;p23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8" name="Google Shape;898;p23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9" name="Google Shape;899;p23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0" name="Google Shape;900;p23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1" name="Google Shape;901;p23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2" name="Google Shape;902;p23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3" name="Google Shape;903;p23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4" name="Google Shape;904;p23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5" name="Google Shape;905;p23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6" name="Google Shape;906;p23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7" name="Google Shape;907;p23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8" name="Google Shape;908;p23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9" name="Google Shape;909;p23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0" name="Google Shape;910;p23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1" name="Google Shape;911;p23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12" name="Google Shape;912;p23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913" name="Google Shape;913;p23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914" name="Google Shape;914;p23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5" name="Google Shape;915;p23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3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3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3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19" name="Google Shape;919;p23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0" name="Google Shape;920;p23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1" name="Google Shape;921;p23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922" name="Google Shape;922;p23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23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23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23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23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23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23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23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23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23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23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23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23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23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51" name="Google Shape;951;p23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952" name="Google Shape;952;p23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3" name="Google Shape;953;p23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4" name="Google Shape;954;p23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5" name="Google Shape;955;p23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6" name="Google Shape;956;p23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957" name="Google Shape;9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151" y="3347500"/>
            <a:ext cx="2168747" cy="1553903"/>
          </a:xfrm>
          <a:prstGeom prst="rect">
            <a:avLst/>
          </a:prstGeom>
          <a:noFill/>
          <a:ln>
            <a:noFill/>
          </a:ln>
        </p:spPr>
      </p:pic>
      <p:sp>
        <p:nvSpPr>
          <p:cNvPr id="958" name="Google Shape;958;p23"/>
          <p:cNvSpPr/>
          <p:nvPr/>
        </p:nvSpPr>
        <p:spPr>
          <a:xfrm>
            <a:off x="2556900" y="3825450"/>
            <a:ext cx="1081500" cy="5409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9" name="Google Shape;95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8406" y="3300675"/>
            <a:ext cx="2299464" cy="1647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0" name="Google Shape;96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72450" y="3631025"/>
            <a:ext cx="986851" cy="986851"/>
          </a:xfrm>
          <a:prstGeom prst="rect">
            <a:avLst/>
          </a:prstGeom>
          <a:noFill/>
          <a:ln>
            <a:noFill/>
          </a:ln>
        </p:spPr>
      </p:pic>
      <p:sp>
        <p:nvSpPr>
          <p:cNvPr id="961" name="Google Shape;961;p23"/>
          <p:cNvSpPr/>
          <p:nvPr/>
        </p:nvSpPr>
        <p:spPr>
          <a:xfrm>
            <a:off x="6098088" y="3825450"/>
            <a:ext cx="673500" cy="6207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967" name="Google Shape;9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776" y="284675"/>
            <a:ext cx="2168747" cy="1553903"/>
          </a:xfrm>
          <a:prstGeom prst="rect">
            <a:avLst/>
          </a:prstGeom>
          <a:noFill/>
          <a:ln>
            <a:noFill/>
          </a:ln>
        </p:spPr>
      </p:pic>
      <p:sp>
        <p:nvSpPr>
          <p:cNvPr id="968" name="Google Shape;968;p24"/>
          <p:cNvSpPr/>
          <p:nvPr/>
        </p:nvSpPr>
        <p:spPr>
          <a:xfrm>
            <a:off x="2621525" y="762625"/>
            <a:ext cx="1081500" cy="5409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9" name="Google Shape;96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3031" y="237850"/>
            <a:ext cx="2299464" cy="1647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70" name="Google Shape;97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37075" y="568200"/>
            <a:ext cx="986851" cy="986851"/>
          </a:xfrm>
          <a:prstGeom prst="rect">
            <a:avLst/>
          </a:prstGeom>
          <a:noFill/>
          <a:ln>
            <a:noFill/>
          </a:ln>
        </p:spPr>
      </p:pic>
      <p:sp>
        <p:nvSpPr>
          <p:cNvPr id="971" name="Google Shape;971;p24"/>
          <p:cNvSpPr/>
          <p:nvPr/>
        </p:nvSpPr>
        <p:spPr>
          <a:xfrm>
            <a:off x="6162713" y="762625"/>
            <a:ext cx="673500" cy="6207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24"/>
          <p:cNvSpPr/>
          <p:nvPr/>
        </p:nvSpPr>
        <p:spPr>
          <a:xfrm>
            <a:off x="2621525" y="2389888"/>
            <a:ext cx="1081500" cy="5409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3" name="Google Shape;97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125" y="1885400"/>
            <a:ext cx="2168747" cy="1553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74" name="Google Shape;97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7425" y="2215750"/>
            <a:ext cx="986851" cy="986851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4"/>
          <p:cNvSpPr/>
          <p:nvPr/>
        </p:nvSpPr>
        <p:spPr>
          <a:xfrm>
            <a:off x="6213063" y="2410175"/>
            <a:ext cx="673500" cy="6207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6" name="Google Shape;97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3024" y="1896742"/>
            <a:ext cx="2299473" cy="1647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7" name="Google Shape;9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126" y="3435275"/>
            <a:ext cx="2168747" cy="1553903"/>
          </a:xfrm>
          <a:prstGeom prst="rect">
            <a:avLst/>
          </a:prstGeom>
          <a:noFill/>
          <a:ln>
            <a:noFill/>
          </a:ln>
        </p:spPr>
      </p:pic>
      <p:sp>
        <p:nvSpPr>
          <p:cNvPr id="978" name="Google Shape;978;p24"/>
          <p:cNvSpPr/>
          <p:nvPr/>
        </p:nvSpPr>
        <p:spPr>
          <a:xfrm>
            <a:off x="2671875" y="3913225"/>
            <a:ext cx="1081500" cy="5409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9" name="Google Shape;97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3650" y="3718800"/>
            <a:ext cx="986851" cy="986851"/>
          </a:xfrm>
          <a:prstGeom prst="rect">
            <a:avLst/>
          </a:prstGeom>
          <a:noFill/>
          <a:ln>
            <a:noFill/>
          </a:ln>
        </p:spPr>
      </p:pic>
      <p:sp>
        <p:nvSpPr>
          <p:cNvPr id="980" name="Google Shape;980;p24"/>
          <p:cNvSpPr/>
          <p:nvPr/>
        </p:nvSpPr>
        <p:spPr>
          <a:xfrm>
            <a:off x="6213063" y="3913225"/>
            <a:ext cx="673500" cy="6207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81" name="Google Shape;981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3037" y="3359892"/>
            <a:ext cx="2299473" cy="1647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2" name="Google Shape;98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20500" y="3718800"/>
            <a:ext cx="986851" cy="98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988" name="Google Shape;988;p25"/>
          <p:cNvSpPr txBox="1">
            <a:spLocks noGrp="1"/>
          </p:cNvSpPr>
          <p:nvPr>
            <p:ph type="title" idx="4294967295"/>
          </p:nvPr>
        </p:nvSpPr>
        <p:spPr>
          <a:xfrm>
            <a:off x="457200" y="605600"/>
            <a:ext cx="5640900" cy="62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工具</a:t>
            </a:r>
            <a:endParaRPr sz="3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9" name="Google Shape;989;p25"/>
          <p:cNvSpPr txBox="1"/>
          <p:nvPr/>
        </p:nvSpPr>
        <p:spPr>
          <a:xfrm>
            <a:off x="457200" y="1164300"/>
            <a:ext cx="5307300" cy="34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1A2B 遊戲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JavaScript、HTML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私有鏈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Node.js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智能合約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Solidity</a:t>
            </a:r>
            <a:endParaRPr sz="1800"/>
          </a:p>
        </p:txBody>
      </p:sp>
      <p:sp>
        <p:nvSpPr>
          <p:cNvPr id="990" name="Google Shape;990;p25"/>
          <p:cNvSpPr txBox="1">
            <a:spLocks noGrp="1"/>
          </p:cNvSpPr>
          <p:nvPr>
            <p:ph type="sldNum" idx="12"/>
          </p:nvPr>
        </p:nvSpPr>
        <p:spPr>
          <a:xfrm>
            <a:off x="8552825" y="45405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991" name="Google Shape;991;p25"/>
          <p:cNvGrpSpPr/>
          <p:nvPr/>
        </p:nvGrpSpPr>
        <p:grpSpPr>
          <a:xfrm>
            <a:off x="5137751" y="727117"/>
            <a:ext cx="3414844" cy="3813266"/>
            <a:chOff x="2152775" y="305709"/>
            <a:chExt cx="4264823" cy="4762415"/>
          </a:xfrm>
        </p:grpSpPr>
        <p:grpSp>
          <p:nvGrpSpPr>
            <p:cNvPr id="992" name="Google Shape;992;p25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993" name="Google Shape;993;p25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994;p25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5" name="Google Shape;995;p25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6" name="Google Shape;996;p25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7" name="Google Shape;997;p25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8" name="Google Shape;998;p25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9" name="Google Shape;999;p25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0" name="Google Shape;1000;p25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1" name="Google Shape;1001;p25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2" name="Google Shape;1002;p25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3" name="Google Shape;1003;p25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4" name="Google Shape;1004;p25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5" name="Google Shape;1005;p25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6" name="Google Shape;1006;p25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7" name="Google Shape;1007;p25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8" name="Google Shape;1008;p25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9" name="Google Shape;1009;p25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0" name="Google Shape;1010;p25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1011" name="Google Shape;1011;p25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25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3" name="Google Shape;1013;p25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4" name="Google Shape;1014;p25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5" name="Google Shape;1015;p25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6" name="Google Shape;1016;p25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7" name="Google Shape;1017;p25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8" name="Google Shape;1018;p25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9" name="Google Shape;1019;p25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0" name="Google Shape;1020;p25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1" name="Google Shape;1021;p25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2" name="Google Shape;1022;p25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3" name="Google Shape;1023;p25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4" name="Google Shape;1024;p25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5" name="Google Shape;1025;p25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6" name="Google Shape;1026;p25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27" name="Google Shape;1027;p25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1028" name="Google Shape;1028;p25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1029;p25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1030;p25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1" name="Google Shape;1031;p25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2" name="Google Shape;1032;p25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3" name="Google Shape;1033;p25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4" name="Google Shape;1034;p25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5" name="Google Shape;1035;p25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6" name="Google Shape;1036;p25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7" name="Google Shape;1037;p25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8" name="Google Shape;1038;p25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9" name="Google Shape;1039;p25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0" name="Google Shape;1040;p25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1" name="Google Shape;1041;p25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2" name="Google Shape;1042;p25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25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4" name="Google Shape;1044;p25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1045" name="Google Shape;1045;p25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6" name="Google Shape;1046;p25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7" name="Google Shape;1047;p25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8" name="Google Shape;1048;p25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9" name="Google Shape;1049;p25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0" name="Google Shape;1050;p25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1" name="Google Shape;1051;p25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2" name="Google Shape;1052;p25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3" name="Google Shape;1053;p25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4" name="Google Shape;1054;p25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5" name="Google Shape;1055;p25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6" name="Google Shape;1056;p25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7" name="Google Shape;1057;p25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8" name="Google Shape;1058;p25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9" name="Google Shape;1059;p25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0" name="Google Shape;1060;p25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1" name="Google Shape;1061;p25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1062" name="Google Shape;1062;p25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3" name="Google Shape;1063;p25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4" name="Google Shape;1064;p25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5" name="Google Shape;1065;p25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6" name="Google Shape;1066;p25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7" name="Google Shape;1067;p25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8" name="Google Shape;1068;p25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9" name="Google Shape;1069;p25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1070;p25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1" name="Google Shape;1071;p25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2" name="Google Shape;1072;p25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1073;p25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1074;p25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5" name="Google Shape;1075;p25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6" name="Google Shape;1076;p25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7" name="Google Shape;1077;p25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78" name="Google Shape;1078;p25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1079" name="Google Shape;1079;p25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0" name="Google Shape;1080;p25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1" name="Google Shape;1081;p25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8" name="Google Shape;1088;p25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9" name="Google Shape;1089;p25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0" name="Google Shape;1090;p25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3" name="Google Shape;1093;p25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4" name="Google Shape;1094;p25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95" name="Google Shape;1095;p25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1096" name="Google Shape;1096;p25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9" name="Google Shape;1099;p25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0" name="Google Shape;1100;p25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1" name="Google Shape;1101;p25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25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3" name="Google Shape;1103;p25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4" name="Google Shape;1104;p25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1105;p25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6" name="Google Shape;1106;p25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7" name="Google Shape;1107;p25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8" name="Google Shape;1108;p25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9" name="Google Shape;1109;p25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0" name="Google Shape;1110;p25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1" name="Google Shape;1111;p25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12" name="Google Shape;1112;p25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5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5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25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25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17" name="Google Shape;1117;p25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1118" name="Google Shape;1118;p25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9" name="Google Shape;1119;p25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1120;p25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2" name="Google Shape;1122;p25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3" name="Google Shape;1123;p25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1124;p25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25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1127;p25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25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9" name="Google Shape;1129;p25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0" name="Google Shape;1130;p25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1" name="Google Shape;1131;p25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2" name="Google Shape;1132;p25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3" name="Google Shape;1133;p25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4" name="Google Shape;1134;p25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1135" name="Google Shape;1135;p25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6" name="Google Shape;1136;p25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7" name="Google Shape;1137;p25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8" name="Google Shape;1138;p25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9" name="Google Shape;1139;p25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0" name="Google Shape;1140;p25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1" name="Google Shape;1141;p25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2" name="Google Shape;1142;p25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3" name="Google Shape;1143;p25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4" name="Google Shape;1144;p25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5" name="Google Shape;1145;p25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6" name="Google Shape;1146;p25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7" name="Google Shape;1147;p25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8" name="Google Shape;1148;p25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9" name="Google Shape;1149;p25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0" name="Google Shape;1150;p25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1" name="Google Shape;1151;p25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1152" name="Google Shape;1152;p25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3" name="Google Shape;1153;p25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4" name="Google Shape;1154;p25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5" name="Google Shape;1155;p25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6" name="Google Shape;1156;p25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7" name="Google Shape;1157;p25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8" name="Google Shape;1158;p25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9" name="Google Shape;1159;p25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0" name="Google Shape;1160;p25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1" name="Google Shape;1161;p25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2" name="Google Shape;1162;p25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3" name="Google Shape;1163;p25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4" name="Google Shape;1164;p25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5" name="Google Shape;1165;p25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6" name="Google Shape;1166;p25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7" name="Google Shape;1167;p25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8" name="Google Shape;1168;p25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1169" name="Google Shape;1169;p25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0" name="Google Shape;1170;p25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1" name="Google Shape;1171;p25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2" name="Google Shape;1172;p25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3" name="Google Shape;1173;p25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4" name="Google Shape;1174;p25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5" name="Google Shape;1175;p25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6" name="Google Shape;1176;p25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7" name="Google Shape;1177;p25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1178;p25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1179;p25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1180;p25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1" name="Google Shape;1181;p25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2" name="Google Shape;1182;p25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3" name="Google Shape;1183;p25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4" name="Google Shape;1184;p25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5" name="Google Shape;1185;p25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1186" name="Google Shape;1186;p25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1187;p25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8" name="Google Shape;1188;p25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9" name="Google Shape;1189;p25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0" name="Google Shape;1190;p25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1" name="Google Shape;1191;p25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2" name="Google Shape;1192;p25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3" name="Google Shape;1193;p25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4" name="Google Shape;1194;p25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5" name="Google Shape;1195;p25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6" name="Google Shape;1196;p25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25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25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25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25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25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2" name="Google Shape;1202;p25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1203" name="Google Shape;1203;p25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25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1205;p25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6" name="Google Shape;1206;p25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7" name="Google Shape;1207;p25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8" name="Google Shape;1208;p25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9" name="Google Shape;1209;p25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0" name="Google Shape;1210;p25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1" name="Google Shape;1211;p25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2" name="Google Shape;1212;p25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3" name="Google Shape;1213;p25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4" name="Google Shape;1214;p25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5" name="Google Shape;1215;p25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1216;p25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7" name="Google Shape;1217;p25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8" name="Google Shape;1218;p25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9" name="Google Shape;1219;p25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1220" name="Google Shape;1220;p25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1221;p25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1222;p25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25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1224;p25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5" name="Google Shape;1225;p25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6" name="Google Shape;1226;p25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7" name="Google Shape;1227;p25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8" name="Google Shape;1228;p25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9" name="Google Shape;1229;p25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0" name="Google Shape;1230;p25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1231;p25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2" name="Google Shape;1232;p25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3" name="Google Shape;1233;p25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4" name="Google Shape;1234;p25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5" name="Google Shape;1235;p25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6" name="Google Shape;1236;p25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1237" name="Google Shape;1237;p25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8" name="Google Shape;1238;p25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9" name="Google Shape;1239;p25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0" name="Google Shape;1240;p25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1" name="Google Shape;1241;p25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2" name="Google Shape;1242;p25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3" name="Google Shape;1243;p25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4" name="Google Shape;1244;p25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5" name="Google Shape;1245;p25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6" name="Google Shape;1246;p25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7" name="Google Shape;1247;p25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1248;p25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1249;p25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1250;p25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1251;p25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1252;p25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3" name="Google Shape;1253;p25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1254" name="Google Shape;1254;p25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1255;p25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25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1257;p25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8" name="Google Shape;1258;p25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9" name="Google Shape;1259;p25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0" name="Google Shape;1260;p25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1" name="Google Shape;1261;p25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2" name="Google Shape;1262;p25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3" name="Google Shape;1263;p25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1264;p25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25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25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1267;p25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25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0" name="Google Shape;1270;p25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1271" name="Google Shape;1271;p25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2" name="Google Shape;1272;p25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25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5" name="Google Shape;1275;p25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6" name="Google Shape;1276;p25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7" name="Google Shape;1277;p25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8" name="Google Shape;1278;p25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9" name="Google Shape;1279;p25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0" name="Google Shape;1280;p25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25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25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25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25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25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25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7" name="Google Shape;1287;p25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1288" name="Google Shape;1288;p25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1289;p25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0" name="Google Shape;1290;p25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1" name="Google Shape;1291;p25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2" name="Google Shape;1292;p25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3" name="Google Shape;1293;p25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4" name="Google Shape;1294;p25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5" name="Google Shape;1295;p25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6" name="Google Shape;1296;p25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7" name="Google Shape;1297;p25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8" name="Google Shape;1298;p25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9" name="Google Shape;1299;p25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0" name="Google Shape;1300;p25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1" name="Google Shape;1301;p25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2" name="Google Shape;1302;p25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3" name="Google Shape;1303;p25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04" name="Google Shape;1304;p25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1305" name="Google Shape;1305;p25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1306;p25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25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25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25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25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25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25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25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1314;p25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5" name="Google Shape;1315;p25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25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25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8" name="Google Shape;1318;p25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9" name="Google Shape;1319;p25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25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1" name="Google Shape;1321;p25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1322" name="Google Shape;1322;p25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25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25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25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6" name="Google Shape;1326;p25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25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25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25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25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25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25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25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25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5" name="Google Shape;1335;p25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6" name="Google Shape;1336;p25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25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8" name="Google Shape;1338;p25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1339" name="Google Shape;1339;p25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25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25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2" name="Google Shape;1342;p25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3" name="Google Shape;1343;p25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1344;p25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1345;p25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1346;p25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25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25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25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25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25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2" name="Google Shape;1352;p25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3" name="Google Shape;1353;p25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25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5" name="Google Shape;1355;p25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1356" name="Google Shape;1356;p25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25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25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9" name="Google Shape;1359;p25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1360;p25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25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1362;p25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25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1364;p25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1365;p25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1366;p25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1367;p25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25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9" name="Google Shape;1369;p25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0" name="Google Shape;1370;p25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25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72" name="Google Shape;1372;p25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1373" name="Google Shape;1373;p25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25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25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25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25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25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9" name="Google Shape;1379;p25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0" name="Google Shape;1380;p25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1" name="Google Shape;1381;p25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2" name="Google Shape;1382;p25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3" name="Google Shape;1383;p25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4" name="Google Shape;1384;p25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5" name="Google Shape;1385;p25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6" name="Google Shape;1386;p25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7" name="Google Shape;1387;p25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25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9" name="Google Shape;1389;p25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1390" name="Google Shape;1390;p25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25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25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25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25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5" name="Google Shape;1395;p25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6" name="Google Shape;1396;p25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7" name="Google Shape;1397;p25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8" name="Google Shape;1398;p25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9" name="Google Shape;1399;p25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0" name="Google Shape;1400;p25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1" name="Google Shape;1401;p25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2" name="Google Shape;1402;p25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3" name="Google Shape;1403;p25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4" name="Google Shape;1404;p25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5" name="Google Shape;1405;p25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6" name="Google Shape;1406;p25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1407" name="Google Shape;1407;p25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8" name="Google Shape;1408;p25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9" name="Google Shape;1409;p25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0" name="Google Shape;1410;p25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1" name="Google Shape;1411;p25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2" name="Google Shape;1412;p25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3" name="Google Shape;1413;p25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4" name="Google Shape;1414;p25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5" name="Google Shape;1415;p25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6" name="Google Shape;1416;p25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7" name="Google Shape;1417;p25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8" name="Google Shape;1418;p25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9" name="Google Shape;1419;p25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0" name="Google Shape;1420;p25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1" name="Google Shape;1421;p25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2" name="Google Shape;1422;p25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23" name="Google Shape;1423;p25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25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25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25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25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25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25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25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25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25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25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25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25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25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25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25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25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25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25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25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25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25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25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25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25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25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25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25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25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25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25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25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25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25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25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25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25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25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25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25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25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25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25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25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p25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1468;p25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25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25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25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1472;p25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1473;p25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25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25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25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25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25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25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25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25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25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25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25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25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25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25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1488;p25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25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25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25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25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25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25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25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25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25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98" name="Google Shape;1498;p25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1499" name="Google Shape;1499;p25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0" name="Google Shape;1500;p25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5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5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3" name="Google Shape;1503;p25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4" name="Google Shape;1504;p25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1505" name="Google Shape;1505;p25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6" name="Google Shape;1506;p25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25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25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5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10" name="Google Shape;1510;p25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1" name="Google Shape;1511;p25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1517" name="Google Shape;1517;p26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1518" name="Google Shape;1518;p26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26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26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26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26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26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1524;p26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1525;p26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p26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p26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26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Google Shape;1529;p26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0" name="Google Shape;1530;p26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p26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26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Google Shape;1533;p26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p26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26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26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26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26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26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1540;p26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26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26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26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26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26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26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26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26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26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p26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26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26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26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26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26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26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26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p26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p26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p26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1561;p26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Google Shape;1562;p26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Google Shape;1563;p26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p26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Google Shape;1565;p26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1566;p26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26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1568;p26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26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1570;p26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1571;p26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2" name="Google Shape;1572;p26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3" name="Google Shape;1573;p26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1574;p26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75" name="Google Shape;1575;p26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1576" name="Google Shape;1576;p26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1577" name="Google Shape;1577;p26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78" name="Google Shape;1578;p26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79" name="Google Shape;1579;p26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580" name="Google Shape;1580;p26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1581" name="Google Shape;1581;p26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2" name="Google Shape;1582;p26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583" name="Google Shape;1583;p26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84" name="Google Shape;1584;p26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85" name="Google Shape;1585;p26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86" name="Google Shape;1586;p26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87" name="Google Shape;1587;p26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88" name="Google Shape;1588;p26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89" name="Google Shape;1589;p26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0" name="Google Shape;1590;p26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1" name="Google Shape;1591;p26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2" name="Google Shape;1592;p26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3" name="Google Shape;1593;p26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4" name="Google Shape;1594;p26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5" name="Google Shape;1595;p26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6" name="Google Shape;1596;p26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7" name="Google Shape;1597;p26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8" name="Google Shape;1598;p26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9" name="Google Shape;1599;p26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0" name="Google Shape;1600;p26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1" name="Google Shape;1601;p26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2" name="Google Shape;1602;p26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3" name="Google Shape;1603;p26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4" name="Google Shape;1604;p26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5" name="Google Shape;1605;p26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6" name="Google Shape;1606;p26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7" name="Google Shape;1607;p26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8" name="Google Shape;1608;p26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9" name="Google Shape;1609;p26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0" name="Google Shape;1610;p26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1" name="Google Shape;1611;p26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2" name="Google Shape;1612;p26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3" name="Google Shape;1613;p26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4" name="Google Shape;1614;p26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5" name="Google Shape;1615;p26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6" name="Google Shape;1616;p26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7" name="Google Shape;1617;p26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8" name="Google Shape;1618;p26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9" name="Google Shape;1619;p26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0" name="Google Shape;1620;p26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1" name="Google Shape;1621;p26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2" name="Google Shape;1622;p26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3" name="Google Shape;1623;p26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4" name="Google Shape;1624;p26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5" name="Google Shape;1625;p26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6" name="Google Shape;1626;p26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7" name="Google Shape;1627;p26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8" name="Google Shape;1628;p26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9" name="Google Shape;1629;p26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0" name="Google Shape;1630;p26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1" name="Google Shape;1631;p26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2" name="Google Shape;1632;p26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3" name="Google Shape;1633;p26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4" name="Google Shape;1634;p26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5" name="Google Shape;1635;p26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6" name="Google Shape;1636;p26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7" name="Google Shape;1637;p26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8" name="Google Shape;1638;p26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9" name="Google Shape;1639;p26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0" name="Google Shape;1640;p26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1" name="Google Shape;1641;p26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2" name="Google Shape;1642;p26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3" name="Google Shape;1643;p26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4" name="Google Shape;1644;p26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5" name="Google Shape;1645;p26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6" name="Google Shape;1646;p26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647" name="Google Shape;1647;p26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1648" name="Google Shape;1648;p26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1649" name="Google Shape;1649;p26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0" name="Google Shape;1650;p26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1" name="Google Shape;1651;p26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2" name="Google Shape;1652;p26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3" name="Google Shape;1653;p26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654" name="Google Shape;1654;p26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5" name="Google Shape;1655;p26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6" name="Google Shape;1656;p26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1657" name="Google Shape;1657;p26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26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26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6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26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26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63" name="Google Shape;1663;p26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動機與概要</a:t>
            </a:r>
            <a:endParaRPr/>
          </a:p>
        </p:txBody>
      </p:sp>
      <p:sp>
        <p:nvSpPr>
          <p:cNvPr id="380" name="Google Shape;380;p14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81" name="Google Shape;381;p14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382" name="Google Shape;382;p14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14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14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14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14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14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14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14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14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14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4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4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4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4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4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4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4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4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4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4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4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4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4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4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4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4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4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4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4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14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14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14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14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14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14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14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14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14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14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14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14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14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14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14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14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14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14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14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14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14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14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14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14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14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14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6" name="Google Shape;456;p14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457" name="Google Shape;457;p14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4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4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4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4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4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4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4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4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6" name="Google Shape;466;p14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467" name="Google Shape;467;p14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4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4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4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471;p14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2" name="Google Shape;472;p14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4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4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4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4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4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4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4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4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4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4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4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4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4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4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4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4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4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495" name="Google Shape;495;p15"/>
          <p:cNvSpPr txBox="1"/>
          <p:nvPr/>
        </p:nvSpPr>
        <p:spPr>
          <a:xfrm>
            <a:off x="392800" y="377975"/>
            <a:ext cx="3000000" cy="7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動機</a:t>
            </a:r>
            <a:endParaRPr sz="3600">
              <a:solidFill>
                <a:schemeClr val="accent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496" name="Google Shape;496;p15"/>
          <p:cNvSpPr txBox="1"/>
          <p:nvPr/>
        </p:nvSpPr>
        <p:spPr>
          <a:xfrm>
            <a:off x="607150" y="1164300"/>
            <a:ext cx="7474800" cy="28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眾多職業都需要用到精確科學的知識，而數學是開啟這些知識的鑰匙。數學能改善基本的思想習慣，例如: 區分本質性與非本質性的能力，以及得出邏輯結論的能力。</a:t>
            </a:r>
            <a:endParaRPr sz="1800"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台灣是海洋資源豐富的島嶼，一年四季都可以吃得到種類豐富的海鮮；根據國家地理頻道指出，萬一像專家所說 </a:t>
            </a:r>
            <a:r>
              <a:rPr lang="en" sz="1800" b="1"/>
              <a:t>2048 </a:t>
            </a:r>
            <a:r>
              <a:rPr lang="en" sz="1800"/>
              <a:t>年將沒有魚可吃，那將會是什麼樣的情境？</a:t>
            </a:r>
            <a:endParaRPr sz="1800"/>
          </a:p>
        </p:txBody>
      </p:sp>
      <p:grpSp>
        <p:nvGrpSpPr>
          <p:cNvPr id="497" name="Google Shape;497;p15"/>
          <p:cNvGrpSpPr/>
          <p:nvPr/>
        </p:nvGrpSpPr>
        <p:grpSpPr>
          <a:xfrm>
            <a:off x="3321711" y="3895985"/>
            <a:ext cx="1936627" cy="1062462"/>
            <a:chOff x="3071457" y="2013875"/>
            <a:chExt cx="1944600" cy="1569600"/>
          </a:xfrm>
        </p:grpSpPr>
        <p:sp>
          <p:nvSpPr>
            <p:cNvPr id="498" name="Google Shape;498;p15"/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500" name="Google Shape;500;p15"/>
          <p:cNvGrpSpPr/>
          <p:nvPr/>
        </p:nvGrpSpPr>
        <p:grpSpPr>
          <a:xfrm>
            <a:off x="1387461" y="3895985"/>
            <a:ext cx="1936627" cy="1062462"/>
            <a:chOff x="1126863" y="2013875"/>
            <a:chExt cx="1944600" cy="1569600"/>
          </a:xfrm>
        </p:grpSpPr>
        <p:sp>
          <p:nvSpPr>
            <p:cNvPr id="501" name="Google Shape;501;p15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5"/>
            <p:cNvSpPr txBox="1"/>
            <p:nvPr/>
          </p:nvSpPr>
          <p:spPr>
            <a:xfrm>
              <a:off x="1373312" y="2477063"/>
              <a:ext cx="1451700" cy="64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數學邏輯</a:t>
              </a:r>
              <a:endParaRPr sz="1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503" name="Google Shape;503;p15"/>
          <p:cNvSpPr/>
          <p:nvPr/>
        </p:nvSpPr>
        <p:spPr>
          <a:xfrm>
            <a:off x="5255847" y="3895985"/>
            <a:ext cx="2988895" cy="1062462"/>
          </a:xfrm>
          <a:prstGeom prst="round2DiagRect">
            <a:avLst>
              <a:gd name="adj1" fmla="val 0"/>
              <a:gd name="adj2" fmla="val 1776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4" name="Google Shape;504;p15"/>
          <p:cNvGrpSpPr/>
          <p:nvPr/>
        </p:nvGrpSpPr>
        <p:grpSpPr>
          <a:xfrm>
            <a:off x="5126370" y="4361213"/>
            <a:ext cx="260526" cy="176243"/>
            <a:chOff x="4858109" y="2631368"/>
            <a:chExt cx="316442" cy="315000"/>
          </a:xfrm>
        </p:grpSpPr>
        <p:sp>
          <p:nvSpPr>
            <p:cNvPr id="505" name="Google Shape;505;p15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name="adj1" fmla="val 32020"/>
                <a:gd name="adj2" fmla="val 669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507" name="Google Shape;507;p15"/>
          <p:cNvGrpSpPr/>
          <p:nvPr/>
        </p:nvGrpSpPr>
        <p:grpSpPr>
          <a:xfrm>
            <a:off x="3196580" y="4361214"/>
            <a:ext cx="259284" cy="176212"/>
            <a:chOff x="3157188" y="909150"/>
            <a:chExt cx="470400" cy="470400"/>
          </a:xfrm>
        </p:grpSpPr>
        <p:sp>
          <p:nvSpPr>
            <p:cNvPr id="508" name="Google Shape;508;p15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0" name="Google Shape;510;p15"/>
          <p:cNvSpPr txBox="1"/>
          <p:nvPr/>
        </p:nvSpPr>
        <p:spPr>
          <a:xfrm>
            <a:off x="3556800" y="4209555"/>
            <a:ext cx="14457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環保意識</a:t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11" name="Google Shape;511;p15"/>
          <p:cNvSpPr txBox="1"/>
          <p:nvPr/>
        </p:nvSpPr>
        <p:spPr>
          <a:xfrm>
            <a:off x="6027450" y="4209555"/>
            <a:ext cx="14457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寓教於樂</a:t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517" name="Google Shape;517;p16"/>
          <p:cNvSpPr txBox="1">
            <a:spLocks noGrp="1"/>
          </p:cNvSpPr>
          <p:nvPr>
            <p:ph type="title" idx="4294967295"/>
          </p:nvPr>
        </p:nvSpPr>
        <p:spPr>
          <a:xfrm>
            <a:off x="457200" y="605600"/>
            <a:ext cx="5640900" cy="62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概要</a:t>
            </a:r>
            <a:endParaRPr sz="3600"/>
          </a:p>
        </p:txBody>
      </p:sp>
      <p:sp>
        <p:nvSpPr>
          <p:cNvPr id="518" name="Google Shape;518;p16"/>
          <p:cNvSpPr txBox="1"/>
          <p:nvPr/>
        </p:nvSpPr>
        <p:spPr>
          <a:xfrm>
            <a:off x="643875" y="1391325"/>
            <a:ext cx="8074200" cy="12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Barlow"/>
                <a:ea typeface="Barlow"/>
                <a:cs typeface="Barlow"/>
                <a:sym typeface="Barlow"/>
              </a:rPr>
              <a:t>結合數學邏輯與環保知識的卡牌蒐集益智遊戲</a:t>
            </a:r>
            <a:endParaRPr sz="1800" b="1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519" name="Google Shape;5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875" y="2447000"/>
            <a:ext cx="2310861" cy="223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6586" y="2447000"/>
            <a:ext cx="3190822" cy="2233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8106" y="1351525"/>
            <a:ext cx="2622969" cy="366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7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整體架構</a:t>
            </a:r>
            <a:endParaRPr/>
          </a:p>
        </p:txBody>
      </p:sp>
      <p:sp>
        <p:nvSpPr>
          <p:cNvPr id="527" name="Google Shape;527;p17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528" name="Google Shape;528;p17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529" name="Google Shape;529;p17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7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7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7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7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7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7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7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7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7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7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7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7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7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7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7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7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7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0" name="Google Shape;550;p17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551" name="Google Shape;551;p17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2" name="Google Shape;552;p17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7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7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7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7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7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7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7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7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7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7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7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7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7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7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7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7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7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7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7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17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17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4" name="Google Shape;574;p17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p17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17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17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8" name="Google Shape;578;p17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17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17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p17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17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3" name="Google Shape;583;p17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4" name="Google Shape;584;p17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17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6" name="Google Shape;586;p17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7" name="Google Shape;587;p17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p17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9" name="Google Shape;589;p17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0" name="Google Shape;590;p17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1" name="Google Shape;591;p17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621" name="Google Shape;621;p17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2" name="Google Shape;622;p17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3" name="Google Shape;623;p17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624;p17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5" name="Google Shape;625;p17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626;p17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17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17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629;p17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630;p17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17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17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3" name="Google Shape;633;p17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639" name="Google Shape;639;p18"/>
          <p:cNvSpPr txBox="1">
            <a:spLocks noGrp="1"/>
          </p:cNvSpPr>
          <p:nvPr>
            <p:ph type="title" idx="4294967295"/>
          </p:nvPr>
        </p:nvSpPr>
        <p:spPr>
          <a:xfrm>
            <a:off x="457200" y="605600"/>
            <a:ext cx="5640900" cy="62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架構圖</a:t>
            </a:r>
            <a:endParaRPr sz="3600"/>
          </a:p>
        </p:txBody>
      </p:sp>
      <p:pic>
        <p:nvPicPr>
          <p:cNvPr id="640" name="Google Shape;64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4375" y="1143775"/>
            <a:ext cx="5395244" cy="361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646" name="Google Shape;646;p19"/>
          <p:cNvSpPr txBox="1">
            <a:spLocks noGrp="1"/>
          </p:cNvSpPr>
          <p:nvPr>
            <p:ph type="title" idx="4294967295"/>
          </p:nvPr>
        </p:nvSpPr>
        <p:spPr>
          <a:xfrm>
            <a:off x="457200" y="605600"/>
            <a:ext cx="5640900" cy="62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猜數字遊戲</a:t>
            </a:r>
            <a:endParaRPr sz="3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7" name="Google Shape;647;p19"/>
          <p:cNvSpPr txBox="1"/>
          <p:nvPr/>
        </p:nvSpPr>
        <p:spPr>
          <a:xfrm>
            <a:off x="457200" y="1164300"/>
            <a:ext cx="5307300" cy="34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透過1A2B 遊戲可獲得『魚卡』</a:t>
            </a:r>
            <a:endParaRPr sz="1800"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規則如下: 遊戲分成三種等級(簡單/普通/困難)</a:t>
            </a:r>
            <a:endParaRPr sz="1800"/>
          </a:p>
          <a:p>
            <a:pPr marL="457200" lvl="0" indent="0" algn="just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800"/>
              <a:t>每一回合有三個/四個/五個 不同數字</a:t>
            </a:r>
            <a:endParaRPr sz="1800"/>
          </a:p>
          <a:p>
            <a:pPr marL="914400" lvl="0" indent="-3429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A代表 數字與位置皆正確</a:t>
            </a:r>
            <a:endParaRPr sz="1800"/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B代表 組合中有這個數字但位置錯誤</a:t>
            </a:r>
            <a:endParaRPr sz="1800"/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範例 :  2375</a:t>
            </a:r>
            <a:endParaRPr sz="1800"/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回答 :  1350 (1A1B)</a:t>
            </a:r>
            <a:endParaRPr sz="1800"/>
          </a:p>
        </p:txBody>
      </p:sp>
      <p:pic>
        <p:nvPicPr>
          <p:cNvPr id="648" name="Google Shape;64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64500" y="426775"/>
            <a:ext cx="2249400" cy="4528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654" name="Google Shape;654;p20"/>
          <p:cNvSpPr txBox="1">
            <a:spLocks noGrp="1"/>
          </p:cNvSpPr>
          <p:nvPr>
            <p:ph type="title" idx="4294967295"/>
          </p:nvPr>
        </p:nvSpPr>
        <p:spPr>
          <a:xfrm>
            <a:off x="457200" y="529400"/>
            <a:ext cx="5640900" cy="62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魚卡蒐集</a:t>
            </a:r>
            <a:endParaRPr sz="3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55" name="Google Shape;655;p20"/>
          <p:cNvSpPr txBox="1"/>
          <p:nvPr/>
        </p:nvSpPr>
        <p:spPr>
          <a:xfrm>
            <a:off x="607150" y="1164300"/>
            <a:ext cx="7474800" cy="28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依據遊戲難度不同可獲得不同類型的卡片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卡片等級依照: 傳奇&gt;稀有&gt;普通(紅&gt;橘&gt;綠)</a:t>
            </a:r>
            <a:endParaRPr sz="1800"/>
          </a:p>
        </p:txBody>
      </p:sp>
      <p:grpSp>
        <p:nvGrpSpPr>
          <p:cNvPr id="656" name="Google Shape;656;p20"/>
          <p:cNvGrpSpPr/>
          <p:nvPr/>
        </p:nvGrpSpPr>
        <p:grpSpPr>
          <a:xfrm>
            <a:off x="6495404" y="1849734"/>
            <a:ext cx="2297431" cy="2787028"/>
            <a:chOff x="2533225" y="322726"/>
            <a:chExt cx="3925890" cy="4762523"/>
          </a:xfrm>
        </p:grpSpPr>
        <p:sp>
          <p:nvSpPr>
            <p:cNvPr id="657" name="Google Shape;657;p20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20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00" name="Google Shape;700;p20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701" name="Google Shape;701;p20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702;p20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3" name="Google Shape;703;p20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20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705;p20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6" name="Google Shape;706;p20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20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20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09" name="Google Shape;709;p20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20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20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20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20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20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20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20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20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20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20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20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20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20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20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20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20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20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20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20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20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20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20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20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20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p20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5" name="Google Shape;735;p20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6" name="Google Shape;736;p20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737;p20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738;p20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739;p20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p20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741;p20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742;p20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20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20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p20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20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20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20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20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20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20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20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20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20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20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20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20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20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20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60" name="Google Shape;760;p20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761" name="Google Shape;761;p20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769;p20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770;p20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771;p20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772;p20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773;p20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774;p20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775;p20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81" name="Google Shape;781;p20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20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20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20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20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20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20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88" name="Google Shape;78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150" y="1713575"/>
            <a:ext cx="5028501" cy="360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794" name="Google Shape;7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7419" y="1033875"/>
            <a:ext cx="5028510" cy="3602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5" name="Google Shape;79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3140" y="1022500"/>
            <a:ext cx="5060219" cy="36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</Words>
  <Application>Microsoft Office PowerPoint</Application>
  <PresentationFormat>如螢幕大小 (16:9)</PresentationFormat>
  <Paragraphs>57</Paragraphs>
  <Slides>14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Barlow</vt:lpstr>
      <vt:lpstr>Raleway SemiBold</vt:lpstr>
      <vt:lpstr>Comic Sans MS</vt:lpstr>
      <vt:lpstr>Barlow Light</vt:lpstr>
      <vt:lpstr>Raleway</vt:lpstr>
      <vt:lpstr>Calibri</vt:lpstr>
      <vt:lpstr>Arial</vt:lpstr>
      <vt:lpstr>Gaoler template</vt:lpstr>
      <vt:lpstr>以太坊原理與應用開發</vt:lpstr>
      <vt:lpstr>動機與概要</vt:lpstr>
      <vt:lpstr>PowerPoint 簡報</vt:lpstr>
      <vt:lpstr>概要</vt:lpstr>
      <vt:lpstr>整體架構</vt:lpstr>
      <vt:lpstr>架構圖</vt:lpstr>
      <vt:lpstr>猜數字遊戲</vt:lpstr>
      <vt:lpstr>魚卡蒐集</vt:lpstr>
      <vt:lpstr>PowerPoint 簡報</vt:lpstr>
      <vt:lpstr>卡片圖庫</vt:lpstr>
      <vt:lpstr>魚卡交易機制</vt:lpstr>
      <vt:lpstr>PowerPoint 簡報</vt:lpstr>
      <vt:lpstr>工具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以太坊原理與應用開發</dc:title>
  <cp:lastModifiedBy>DDC</cp:lastModifiedBy>
  <cp:revision>1</cp:revision>
  <dcterms:modified xsi:type="dcterms:W3CDTF">2019-12-13T03:11:13Z</dcterms:modified>
</cp:coreProperties>
</file>